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82" r:id="rId7"/>
    <p:sldId id="290" r:id="rId8"/>
    <p:sldId id="291" r:id="rId9"/>
    <p:sldId id="264" r:id="rId10"/>
    <p:sldId id="265" r:id="rId11"/>
    <p:sldId id="266" r:id="rId12"/>
    <p:sldId id="267" r:id="rId13"/>
    <p:sldId id="268" r:id="rId14"/>
    <p:sldId id="297" r:id="rId15"/>
    <p:sldId id="270" r:id="rId16"/>
    <p:sldId id="293" r:id="rId17"/>
    <p:sldId id="292" r:id="rId18"/>
    <p:sldId id="271" r:id="rId19"/>
    <p:sldId id="294" r:id="rId20"/>
    <p:sldId id="295" r:id="rId21"/>
    <p:sldId id="272" r:id="rId22"/>
    <p:sldId id="273" r:id="rId23"/>
    <p:sldId id="274" r:id="rId24"/>
    <p:sldId id="275" r:id="rId25"/>
    <p:sldId id="277" r:id="rId26"/>
    <p:sldId id="296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95ED-2DE7-4C03-8D11-89BB8C518C7D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1541F-7045-4DCF-9814-4AE043526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61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1541F-7045-4DCF-9814-4AE04352631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428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4E1FD7-A61C-43FF-BF80-EE99F94DCF0A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CD2A9382-27E7-47DD-A4B9-E165D957F863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erviciosocial.buap.mx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342584" cy="2376264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/>
              <a:t>PRÁCTICA Profesional </a:t>
            </a:r>
            <a:r>
              <a:rPr lang="es-MX" sz="4000" b="1" dirty="0" err="1"/>
              <a:t>fcc</a:t>
            </a:r>
            <a:endParaRPr lang="es-MX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694512" cy="1825625"/>
          </a:xfrm>
        </p:spPr>
        <p:txBody>
          <a:bodyPr/>
          <a:lstStyle/>
          <a:p>
            <a:pPr algn="ctr"/>
            <a:r>
              <a:rPr lang="es-MX" b="1" dirty="0"/>
              <a:t>Coordinador: M. C. Carlos Zamora Lima</a:t>
            </a:r>
          </a:p>
        </p:txBody>
      </p:sp>
    </p:spTree>
    <p:extLst>
      <p:ext uri="{BB962C8B-B14F-4D97-AF65-F5344CB8AC3E}">
        <p14:creationId xmlns:p14="http://schemas.microsoft.com/office/powerpoint/2010/main" val="226695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16632"/>
            <a:ext cx="7772400" cy="633670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MX" dirty="0"/>
              <a:t>INSCRIPCIÓN</a:t>
            </a:r>
          </a:p>
          <a:p>
            <a:endParaRPr lang="es-MX" dirty="0"/>
          </a:p>
          <a:p>
            <a:r>
              <a:rPr lang="es-MX" dirty="0"/>
              <a:t>Entregar los siguiente documentos en un folder color </a:t>
            </a:r>
            <a:r>
              <a:rPr lang="es-MX" dirty="0">
                <a:solidFill>
                  <a:srgbClr val="FF0000"/>
                </a:solidFill>
              </a:rPr>
              <a:t>Rojo</a:t>
            </a:r>
            <a:r>
              <a:rPr lang="es-MX" dirty="0"/>
              <a:t> que este rotulado como se indica:</a:t>
            </a:r>
          </a:p>
          <a:p>
            <a:endParaRPr lang="es-MX" dirty="0"/>
          </a:p>
        </p:txBody>
      </p:sp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D728FB79-2E60-4D7A-91A6-CCDBE46C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22911"/>
            <a:ext cx="5572903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1FAFCF5-395B-4BDD-A87E-9D1423F65D70}"/>
              </a:ext>
            </a:extLst>
          </p:cNvPr>
          <p:cNvSpPr/>
          <p:nvPr/>
        </p:nvSpPr>
        <p:spPr>
          <a:xfrm>
            <a:off x="539552" y="62068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ctr"/>
            <a:r>
              <a:rPr lang="es-MX" dirty="0"/>
              <a:t>DOCUMENTOS</a:t>
            </a:r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Formato de Solicitud de Registro para prestadores de Práctica Profesional con Fotografía tamaño infantil (B/N o Color) actual.</a:t>
            </a:r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Carta de Aceptación de la Empresa o Institución o  Asesor, indicando la fecha de inicio de la Práctica Profesional (</a:t>
            </a:r>
            <a:r>
              <a:rPr lang="es-MX" dirty="0" err="1"/>
              <a:t>dd</a:t>
            </a:r>
            <a:r>
              <a:rPr lang="es-MX" dirty="0"/>
              <a:t>/mm/</a:t>
            </a:r>
            <a:r>
              <a:rPr lang="es-MX" dirty="0" err="1"/>
              <a:t>aa</a:t>
            </a:r>
            <a:r>
              <a:rPr lang="es-MX" dirty="0"/>
              <a:t>).</a:t>
            </a:r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Certificado de culminación de Servicio Social (Expedido por la Dirección de Servicio Social).</a:t>
            </a:r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Copia de Seguro Facultativo.</a:t>
            </a:r>
          </a:p>
        </p:txBody>
      </p:sp>
    </p:spTree>
    <p:extLst>
      <p:ext uri="{BB962C8B-B14F-4D97-AF65-F5344CB8AC3E}">
        <p14:creationId xmlns:p14="http://schemas.microsoft.com/office/powerpoint/2010/main" val="124323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404664"/>
            <a:ext cx="7992888" cy="612068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MX" sz="4000" b="1" dirty="0"/>
              <a:t>FECHAS PARA INSCRIPCIÓN</a:t>
            </a:r>
          </a:p>
          <a:p>
            <a:pPr marL="68580" indent="0" algn="ctr">
              <a:buNone/>
            </a:pPr>
            <a:endParaRPr lang="es-MX" sz="4000" b="1" dirty="0"/>
          </a:p>
          <a:p>
            <a:pPr marL="68580" indent="0" algn="ctr">
              <a:buNone/>
            </a:pPr>
            <a:r>
              <a:rPr lang="es-MX" sz="4000" dirty="0"/>
              <a:t>Del 02 de marzo al 23 de abril</a:t>
            </a:r>
            <a:endParaRPr lang="es-MX" sz="4000" b="1" dirty="0"/>
          </a:p>
          <a:p>
            <a:pPr marL="68580" indent="0" algn="ctr">
              <a:buNone/>
            </a:pPr>
            <a:r>
              <a:rPr lang="es-MX" sz="4000" b="1" dirty="0"/>
              <a:t>Lunes a  Viernes </a:t>
            </a:r>
          </a:p>
          <a:p>
            <a:pPr marL="68580" indent="0" algn="ctr">
              <a:buNone/>
            </a:pPr>
            <a:endParaRPr lang="es-MX" sz="4000" b="1" dirty="0"/>
          </a:p>
          <a:p>
            <a:pPr marL="68580" indent="0" algn="ctr">
              <a:buNone/>
            </a:pPr>
            <a:endParaRPr lang="es-MX" sz="4000" b="1" dirty="0"/>
          </a:p>
          <a:p>
            <a:pPr marL="68580" indent="0" algn="ctr">
              <a:buNone/>
            </a:pPr>
            <a:endParaRPr lang="es-MX" sz="4000" b="1" dirty="0"/>
          </a:p>
          <a:p>
            <a:pPr marL="68580" indent="0" algn="ctr">
              <a:buNone/>
            </a:pPr>
            <a:endParaRPr lang="es-MX" sz="4000" b="1" dirty="0"/>
          </a:p>
          <a:p>
            <a:pPr marL="68580" indent="0" algn="ctr">
              <a:buNone/>
            </a:pPr>
            <a:endParaRPr lang="es-MX" sz="4000" b="1" dirty="0"/>
          </a:p>
          <a:p>
            <a:pPr marL="68580" indent="0" algn="ctr">
              <a:buNone/>
            </a:pPr>
            <a:endParaRPr lang="es-MX" sz="4000" b="1" dirty="0"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E96B9E1D-4F2B-4AB0-B3BC-E20A2A427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42202"/>
              </p:ext>
            </p:extLst>
          </p:nvPr>
        </p:nvGraphicFramePr>
        <p:xfrm>
          <a:off x="738805" y="3717032"/>
          <a:ext cx="7848871" cy="223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843">
                  <a:extLst>
                    <a:ext uri="{9D8B030D-6E8A-4147-A177-3AD203B41FA5}">
                      <a16:colId xmlns:a16="http://schemas.microsoft.com/office/drawing/2014/main" val="1078676678"/>
                    </a:ext>
                  </a:extLst>
                </a:gridCol>
                <a:gridCol w="1470706">
                  <a:extLst>
                    <a:ext uri="{9D8B030D-6E8A-4147-A177-3AD203B41FA5}">
                      <a16:colId xmlns:a16="http://schemas.microsoft.com/office/drawing/2014/main" val="651804711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3383446601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1238981655"/>
                    </a:ext>
                  </a:extLst>
                </a:gridCol>
                <a:gridCol w="1569774">
                  <a:extLst>
                    <a:ext uri="{9D8B030D-6E8A-4147-A177-3AD203B41FA5}">
                      <a16:colId xmlns:a16="http://schemas.microsoft.com/office/drawing/2014/main" val="3370480783"/>
                    </a:ext>
                  </a:extLst>
                </a:gridCol>
              </a:tblGrid>
              <a:tr h="513978">
                <a:tc>
                  <a:txBody>
                    <a:bodyPr/>
                    <a:lstStyle/>
                    <a:p>
                      <a:r>
                        <a:rPr lang="es-MX" dirty="0"/>
                        <a:t>Lunes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Martes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Miércoles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Viernes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70391"/>
                  </a:ext>
                </a:extLst>
              </a:tr>
              <a:tr h="676515">
                <a:tc>
                  <a:txBody>
                    <a:bodyPr/>
                    <a:lstStyle/>
                    <a:p>
                      <a:r>
                        <a:rPr lang="es-MX" dirty="0"/>
                        <a:t>8:30 – 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8:30 – 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8:30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8:30 – 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8:30 – 11:00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357890"/>
                  </a:ext>
                </a:extLst>
              </a:tr>
              <a:tr h="681715">
                <a:tc>
                  <a:txBody>
                    <a:bodyPr/>
                    <a:lstStyle/>
                    <a:p>
                      <a:r>
                        <a:rPr lang="es-MX" dirty="0"/>
                        <a:t>12:00 – 13:30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11:00 – 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13:00 – 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11:00 – 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13:00 – 14:00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82585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589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60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404664"/>
            <a:ext cx="7772400" cy="5976664"/>
          </a:xfrm>
        </p:spPr>
        <p:txBody>
          <a:bodyPr/>
          <a:lstStyle/>
          <a:p>
            <a:pPr marL="68580" indent="0" algn="ctr">
              <a:buNone/>
            </a:pPr>
            <a:r>
              <a:rPr lang="es-MX" sz="2800" b="1" dirty="0"/>
              <a:t>ASIGNACIÓN DE DOCENTE –TUTOR</a:t>
            </a:r>
          </a:p>
          <a:p>
            <a:pPr marL="68580" indent="0" algn="ctr">
              <a:buNone/>
            </a:pPr>
            <a:endParaRPr lang="es-MX" dirty="0"/>
          </a:p>
          <a:p>
            <a:pPr marL="68580" indent="0" algn="ctr">
              <a:buNone/>
            </a:pPr>
            <a:endParaRPr lang="es-MX" dirty="0"/>
          </a:p>
          <a:p>
            <a:r>
              <a:rPr lang="es-MX" dirty="0"/>
              <a:t> </a:t>
            </a:r>
            <a:r>
              <a:rPr lang="es-MX" sz="2400" dirty="0"/>
              <a:t>Una vez asignados los alumnos a los programas/proyecto, las Unidades Académicas a través del sistema electrónico de la Dirección de PPC, conocerán el número exacto de alumnos registrados en  práctica profesional y se asignaran los grupo con NRC y Docente.</a:t>
            </a:r>
          </a:p>
          <a:p>
            <a:endParaRPr lang="es-MX" sz="2400" dirty="0"/>
          </a:p>
          <a:p>
            <a:r>
              <a:rPr lang="es-MX" sz="2400" dirty="0"/>
              <a:t>Máximo 25 alumnos por cada docente - tutor</a:t>
            </a:r>
          </a:p>
        </p:txBody>
      </p:sp>
    </p:spTree>
    <p:extLst>
      <p:ext uri="{BB962C8B-B14F-4D97-AF65-F5344CB8AC3E}">
        <p14:creationId xmlns:p14="http://schemas.microsoft.com/office/powerpoint/2010/main" val="28529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321D6-EC51-4B81-9538-C7345C74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Docentes probables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F47860-5DB5-4B0A-B25B-107DD5F9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  Rosario Hernández </a:t>
            </a:r>
            <a:r>
              <a:rPr lang="es-MX" sz="2800" dirty="0" err="1"/>
              <a:t>Hernández</a:t>
            </a:r>
            <a:endParaRPr lang="es-MX" sz="2800" dirty="0"/>
          </a:p>
          <a:p>
            <a:endParaRPr lang="es-MX" sz="2800" dirty="0"/>
          </a:p>
          <a:p>
            <a:r>
              <a:rPr lang="es-MX" sz="2800" dirty="0"/>
              <a:t>  Alma Delia Ambrosio Vázquez</a:t>
            </a:r>
          </a:p>
          <a:p>
            <a:endParaRPr lang="es-MX" sz="2800" dirty="0"/>
          </a:p>
          <a:p>
            <a:r>
              <a:rPr lang="es-MX" sz="2800" dirty="0"/>
              <a:t>  </a:t>
            </a:r>
            <a:r>
              <a:rPr lang="es-MX" sz="2800" dirty="0" err="1"/>
              <a:t>Yalú</a:t>
            </a:r>
            <a:r>
              <a:rPr lang="es-MX" sz="2800" dirty="0"/>
              <a:t> Galicia Hernández</a:t>
            </a:r>
          </a:p>
          <a:p>
            <a:endParaRPr lang="es-MX" sz="2800" dirty="0"/>
          </a:p>
          <a:p>
            <a:r>
              <a:rPr lang="es-MX" sz="2800" dirty="0"/>
              <a:t>  Carlos Zamora Lima</a:t>
            </a:r>
          </a:p>
        </p:txBody>
      </p:sp>
    </p:spTree>
    <p:extLst>
      <p:ext uri="{BB962C8B-B14F-4D97-AF65-F5344CB8AC3E}">
        <p14:creationId xmlns:p14="http://schemas.microsoft.com/office/powerpoint/2010/main" val="232230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8640"/>
            <a:ext cx="8062664" cy="619268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MX" sz="2800" dirty="0"/>
              <a:t>BAJAS DE  PRÁCTICA PROFESIONAL</a:t>
            </a:r>
            <a:endParaRPr lang="es-MX" sz="2400" dirty="0"/>
          </a:p>
          <a:p>
            <a:pPr marL="68580" indent="0" algn="just">
              <a:buNone/>
            </a:pPr>
            <a:endParaRPr lang="es-MX" sz="2400" dirty="0"/>
          </a:p>
          <a:p>
            <a:pPr algn="just"/>
            <a:r>
              <a:rPr lang="es-MX" sz="2400" dirty="0"/>
              <a:t> La baja procederá de acuerdo a los periodos establecidos por la DAE como el resto de las materias, el formato de baja estará disponible en el sistema electrónico de la Dirección de PPC y el docente-tutor lo llenará junto con el alumno, el coordinador práctica profesional autorizará la baja del alumno.</a:t>
            </a:r>
          </a:p>
          <a:p>
            <a:pPr marL="68580" indent="0" algn="just">
              <a:buNone/>
            </a:pPr>
            <a:endParaRPr lang="es-MX" sz="2400" dirty="0"/>
          </a:p>
          <a:p>
            <a:pPr algn="just"/>
            <a:r>
              <a:rPr lang="es-MX" sz="2400" dirty="0"/>
              <a:t>La baja surtirá efecto hasta que quede registrado en el Sistema de la DAE ventanilla de servicio social.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Fecha limite para solicitar baja 26 de junio.</a:t>
            </a:r>
          </a:p>
        </p:txBody>
      </p:sp>
    </p:spTree>
    <p:extLst>
      <p:ext uri="{BB962C8B-B14F-4D97-AF65-F5344CB8AC3E}">
        <p14:creationId xmlns:p14="http://schemas.microsoft.com/office/powerpoint/2010/main" val="277324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C7C8A0-196C-4F49-97D6-B535381B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0688"/>
            <a:ext cx="7772400" cy="4713313"/>
          </a:xfrm>
        </p:spPr>
        <p:txBody>
          <a:bodyPr/>
          <a:lstStyle/>
          <a:p>
            <a:pPr marL="68580" indent="0" algn="ctr">
              <a:buNone/>
            </a:pPr>
            <a:r>
              <a:rPr lang="es-MX" sz="3200" dirty="0"/>
              <a:t>Duración de la práctica profesional</a:t>
            </a:r>
          </a:p>
          <a:p>
            <a:pPr marL="68580" indent="0" algn="ctr">
              <a:buNone/>
            </a:pPr>
            <a:endParaRPr lang="es-MX" dirty="0"/>
          </a:p>
          <a:p>
            <a:pPr marL="68580" indent="0" algn="ctr">
              <a:buNone/>
            </a:pPr>
            <a:endParaRPr lang="es-MX" dirty="0"/>
          </a:p>
          <a:p>
            <a:r>
              <a:rPr lang="es-MX" dirty="0"/>
              <a:t>Cubrir mínimo 250 horas.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Período mínimo de 3 meses y máximo 12 meses (1 año).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010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A74A9C-7904-4CC7-A29E-64D1AC81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32656"/>
            <a:ext cx="7772400" cy="5001345"/>
          </a:xfrm>
        </p:spPr>
        <p:txBody>
          <a:bodyPr/>
          <a:lstStyle/>
          <a:p>
            <a:pPr marL="68580" indent="0" algn="ctr">
              <a:buNone/>
            </a:pPr>
            <a:r>
              <a:rPr lang="es-MX" sz="2800" dirty="0"/>
              <a:t>Culminación de la práctica profesional </a:t>
            </a:r>
          </a:p>
          <a:p>
            <a:pPr marL="68580" indent="0" algn="ctr">
              <a:buNone/>
            </a:pPr>
            <a:endParaRPr lang="es-MX" dirty="0"/>
          </a:p>
          <a:p>
            <a:pPr marL="68580" indent="0" algn="ctr">
              <a:buNone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Docente Tutor (Profesor encargado de la materia de práctica profesional).</a:t>
            </a:r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Coordinación de Práctica Profesional de la Facultad ( FCC).</a:t>
            </a:r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Dirección de Servicio Social BUAP (Ventanilla de servicio social de la DAE)</a:t>
            </a:r>
          </a:p>
        </p:txBody>
      </p:sp>
    </p:spTree>
    <p:extLst>
      <p:ext uri="{BB962C8B-B14F-4D97-AF65-F5344CB8AC3E}">
        <p14:creationId xmlns:p14="http://schemas.microsoft.com/office/powerpoint/2010/main" val="46089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030CE3-0A7A-4D47-9833-6818E408B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8640"/>
            <a:ext cx="7772400" cy="54006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MX" sz="2800" dirty="0"/>
              <a:t>Culminación ante docente tutor</a:t>
            </a:r>
          </a:p>
          <a:p>
            <a:pPr algn="ctr"/>
            <a:endParaRPr lang="es-MX" dirty="0"/>
          </a:p>
          <a:p>
            <a:pPr marL="68580" indent="0">
              <a:buNone/>
            </a:pPr>
            <a:r>
              <a:rPr lang="es-MX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Presentar:</a:t>
            </a:r>
          </a:p>
          <a:p>
            <a:pPr marL="68580" indent="0">
              <a:buNone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 Reporte de actividades impreso y engargolado.</a:t>
            </a:r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Copia de la carta de culminación.</a:t>
            </a:r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Copia de la hoja de Evaluación.</a:t>
            </a:r>
          </a:p>
          <a:p>
            <a:pPr marL="6858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7480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08B29-0A9E-4D33-85FF-2AA6D559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48680"/>
            <a:ext cx="7772400" cy="496855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MX" sz="2800" dirty="0"/>
              <a:t>Culminación ante Coordinación de Práctica Profesional de la Facultad ( FCC) hasta que aparece la materia acreditada en </a:t>
            </a:r>
            <a:r>
              <a:rPr lang="es-MX" sz="2800" dirty="0" err="1"/>
              <a:t>Cardex</a:t>
            </a:r>
            <a:endParaRPr lang="es-MX" sz="2800" dirty="0"/>
          </a:p>
          <a:p>
            <a:pPr marL="525780" indent="-457200">
              <a:buFont typeface="+mj-lt"/>
              <a:buAutoNum type="arabicPeriod"/>
            </a:pPr>
            <a:endParaRPr lang="es-MX" dirty="0"/>
          </a:p>
          <a:p>
            <a:pPr marL="68580" indent="0">
              <a:buNone/>
            </a:pPr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Presentar:</a:t>
            </a:r>
          </a:p>
          <a:p>
            <a:pPr marL="68580" indent="0">
              <a:buNone/>
            </a:pPr>
            <a:endParaRPr lang="es-MX" dirty="0"/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Carta de culminación (original y copia).</a:t>
            </a:r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Carta de evaluación (original y copia) .</a:t>
            </a:r>
          </a:p>
          <a:p>
            <a:pPr marL="525780" indent="-457200">
              <a:buFont typeface="+mj-lt"/>
              <a:buAutoNum type="arabicPeriod"/>
            </a:pPr>
            <a:r>
              <a:rPr lang="es-MX" dirty="0"/>
              <a:t>Enviar reporte de practicas en formato </a:t>
            </a:r>
            <a:r>
              <a:rPr lang="es-MX" dirty="0">
                <a:solidFill>
                  <a:srgbClr val="FF0000"/>
                </a:solidFill>
              </a:rPr>
              <a:t>pdf</a:t>
            </a:r>
            <a:r>
              <a:rPr lang="es-MX" dirty="0"/>
              <a:t> al correo: </a:t>
            </a:r>
          </a:p>
          <a:p>
            <a:pPr marL="68580" indent="0">
              <a:buNone/>
            </a:pPr>
            <a:r>
              <a:rPr lang="es-MX" dirty="0"/>
              <a:t>                                           </a:t>
            </a:r>
            <a:r>
              <a:rPr lang="es-MX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PracticasProfFcc@gmail.com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976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60648"/>
            <a:ext cx="7772400" cy="56886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s-MX" b="1" dirty="0">
              <a:solidFill>
                <a:srgbClr val="92D050"/>
              </a:solidFill>
            </a:endParaRPr>
          </a:p>
          <a:p>
            <a:pPr marL="68580" indent="0">
              <a:buNone/>
            </a:pPr>
            <a:r>
              <a:rPr lang="es-MX" b="1" dirty="0">
                <a:solidFill>
                  <a:srgbClr val="92D050"/>
                </a:solidFill>
              </a:rPr>
              <a:t>¿</a:t>
            </a:r>
            <a:r>
              <a:rPr lang="es-MX" sz="2400" b="1" dirty="0">
                <a:solidFill>
                  <a:srgbClr val="92D050"/>
                </a:solidFill>
              </a:rPr>
              <a:t>QUÉ ES LA PRÁCTICA PROFESIONAL?</a:t>
            </a:r>
          </a:p>
          <a:p>
            <a:pPr marL="68580" indent="0">
              <a:buNone/>
            </a:pPr>
            <a:r>
              <a:rPr lang="es-MX" sz="2400" dirty="0"/>
              <a:t>  </a:t>
            </a:r>
          </a:p>
          <a:p>
            <a:pPr marL="68580" indent="0">
              <a:buNone/>
            </a:pPr>
            <a:r>
              <a:rPr lang="es-MX" sz="2400" dirty="0"/>
              <a:t>Asignatura </a:t>
            </a:r>
            <a:r>
              <a:rPr lang="es-MX" sz="2400" b="1" dirty="0"/>
              <a:t>NO </a:t>
            </a:r>
            <a:r>
              <a:rPr lang="es-MX" sz="2400" b="1" dirty="0" err="1"/>
              <a:t>cursativa</a:t>
            </a:r>
            <a:r>
              <a:rPr lang="es-MX" sz="2400" b="1" dirty="0"/>
              <a:t> </a:t>
            </a:r>
            <a:r>
              <a:rPr lang="es-MX" sz="2400" dirty="0"/>
              <a:t>pero con valor en créditos que es aprobada por el estudiante al mostrar que han cumplido con los requisitos:</a:t>
            </a:r>
          </a:p>
          <a:p>
            <a:r>
              <a:rPr lang="es-MX" sz="2400" dirty="0"/>
              <a:t>Carta de Termino de Práctica Profesional por parte de la empresa o dependencia con la que se hizo la práctica.</a:t>
            </a:r>
          </a:p>
          <a:p>
            <a:r>
              <a:rPr lang="es-MX" sz="2400" dirty="0"/>
              <a:t>Reporte de actividades realizadas en la Práctica Profesional</a:t>
            </a:r>
          </a:p>
          <a:p>
            <a:pPr marL="68580" indent="0">
              <a:buNone/>
            </a:pPr>
            <a:r>
              <a:rPr lang="es-MX" sz="2400" dirty="0"/>
              <a:t>La asignatura solo recibe la valoración de aprobado o no aprobado y el encargado de asentar dicho valor es el Asesor Tutor (profesor de la materia)</a:t>
            </a:r>
          </a:p>
          <a:p>
            <a:pPr marL="68580" indent="0">
              <a:buNone/>
            </a:pPr>
            <a:endParaRPr lang="es-MX" sz="2400" dirty="0"/>
          </a:p>
          <a:p>
            <a:pPr marL="68580" indent="0">
              <a:buNone/>
            </a:pPr>
            <a:endParaRPr lang="es-MX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4483FF-D52E-4B25-A574-BC0ABE72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60648"/>
            <a:ext cx="7772400" cy="525658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s-MX" sz="2400" dirty="0"/>
              <a:t>CULMINACIÓN DE PRÁCTICA PROFESIONAL  ANTE LA DIRECCIÓN DE SERVICIO SOCIAL (Hasta que coordinador de práctica profesional genere la carta)</a:t>
            </a:r>
          </a:p>
          <a:p>
            <a:pPr marL="68580" indent="0">
              <a:buNone/>
            </a:pPr>
            <a:endParaRPr lang="es-MX" sz="2800" dirty="0"/>
          </a:p>
          <a:p>
            <a:pPr marL="68580" indent="0">
              <a:buNone/>
            </a:pPr>
            <a:r>
              <a:rPr lang="es-MX" sz="2800" dirty="0"/>
              <a:t> </a:t>
            </a:r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Presentar en la DAE ventanilla de servicio social:</a:t>
            </a:r>
          </a:p>
          <a:p>
            <a:pPr marL="68580" indent="0">
              <a:buNone/>
            </a:pPr>
            <a:endParaRPr lang="es-MX" dirty="0"/>
          </a:p>
          <a:p>
            <a:pPr marL="68580" indent="0">
              <a:buNone/>
            </a:pPr>
            <a:r>
              <a:rPr lang="es-MX" dirty="0"/>
              <a:t>1.- Original de la carta de culminación, expedida por la empresa o dependencia.</a:t>
            </a:r>
          </a:p>
          <a:p>
            <a:pPr marL="68580" indent="0">
              <a:buNone/>
            </a:pPr>
            <a:endParaRPr lang="es-MX" dirty="0"/>
          </a:p>
          <a:p>
            <a:pPr marL="68580" indent="0">
              <a:buNone/>
            </a:pPr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Recibe:</a:t>
            </a:r>
          </a:p>
          <a:p>
            <a:pPr marL="68580" indent="0">
              <a:buNone/>
            </a:pPr>
            <a:r>
              <a:rPr lang="es-MX" dirty="0"/>
              <a:t>1.-  Constancia de culminación expedida por la DAE (aparece en autoservicios).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157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-27384"/>
            <a:ext cx="7918648" cy="6336704"/>
          </a:xfrm>
        </p:spPr>
        <p:txBody>
          <a:bodyPr/>
          <a:lstStyle/>
          <a:p>
            <a:pPr algn="just"/>
            <a:endParaRPr lang="es-MX" sz="2800" dirty="0"/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4599556-DC0F-4BBB-A9B8-CB287D458723}"/>
              </a:ext>
            </a:extLst>
          </p:cNvPr>
          <p:cNvSpPr txBox="1"/>
          <p:nvPr/>
        </p:nvSpPr>
        <p:spPr>
          <a:xfrm>
            <a:off x="359532" y="116632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Carta de culminación</a:t>
            </a:r>
          </a:p>
          <a:p>
            <a:pPr algn="just"/>
            <a:r>
              <a:rPr lang="es-MX" sz="1600" dirty="0"/>
              <a:t>Deberá contener lo siguiente:</a:t>
            </a:r>
          </a:p>
          <a:p>
            <a:pPr algn="just"/>
            <a:endParaRPr lang="es-MX" dirty="0"/>
          </a:p>
          <a:p>
            <a:pPr marL="342900" indent="-342900" algn="just">
              <a:buAutoNum type="arabicPeriod"/>
            </a:pPr>
            <a:r>
              <a:rPr lang="es-MX" dirty="0"/>
              <a:t>Va dirigida al director de servicio social o al coordinador de práctica profesional de la facultad.</a:t>
            </a:r>
          </a:p>
          <a:p>
            <a:pPr marL="342900" indent="-342900" algn="just">
              <a:buAutoNum type="arabicPeriod"/>
            </a:pPr>
            <a:endParaRPr lang="es-MX" dirty="0"/>
          </a:p>
          <a:p>
            <a:pPr marL="342900" indent="-342900" algn="just">
              <a:buAutoNum type="arabicPeriod"/>
            </a:pPr>
            <a:r>
              <a:rPr lang="es-MX" sz="1600" dirty="0"/>
              <a:t>Nombre del Alumno.</a:t>
            </a:r>
          </a:p>
          <a:p>
            <a:pPr marL="342900" indent="-342900" algn="just">
              <a:buAutoNum type="arabicPeriod"/>
            </a:pPr>
            <a:endParaRPr lang="es-MX" sz="1600" dirty="0"/>
          </a:p>
          <a:p>
            <a:pPr marL="342900" indent="-342900" algn="just">
              <a:buAutoNum type="arabicPeriod"/>
            </a:pPr>
            <a:r>
              <a:rPr lang="es-MX" sz="1600" dirty="0"/>
              <a:t>Matricula del alumno.</a:t>
            </a:r>
          </a:p>
          <a:p>
            <a:pPr marL="342900" indent="-342900" algn="just">
              <a:buAutoNum type="arabicPeriod"/>
            </a:pPr>
            <a:endParaRPr lang="es-MX" sz="1600" dirty="0"/>
          </a:p>
          <a:p>
            <a:pPr marL="342900" indent="-342900" algn="just">
              <a:buAutoNum type="arabicPeriod"/>
            </a:pPr>
            <a:r>
              <a:rPr lang="es-MX" dirty="0"/>
              <a:t>Carrera del alumno.</a:t>
            </a:r>
          </a:p>
          <a:p>
            <a:pPr marL="342900" indent="-342900" algn="just">
              <a:buAutoNum type="arabicPeriod"/>
            </a:pPr>
            <a:endParaRPr lang="es-MX" dirty="0"/>
          </a:p>
          <a:p>
            <a:pPr marL="342900" indent="-342900" algn="just">
              <a:buAutoNum type="arabicPeriod"/>
            </a:pPr>
            <a:r>
              <a:rPr lang="es-MX" dirty="0"/>
              <a:t>Nombre del programa de práctica profesional.</a:t>
            </a:r>
          </a:p>
          <a:p>
            <a:pPr marL="342900" indent="-342900" algn="just">
              <a:buAutoNum type="arabicPeriod"/>
            </a:pPr>
            <a:endParaRPr lang="es-MX" dirty="0"/>
          </a:p>
          <a:p>
            <a:pPr marL="342900" indent="-342900" algn="just">
              <a:buAutoNum type="arabicPeriod"/>
            </a:pPr>
            <a:r>
              <a:rPr lang="es-MX" dirty="0"/>
              <a:t>Folio del Programa de práctica profesional.</a:t>
            </a:r>
          </a:p>
          <a:p>
            <a:pPr marL="342900" indent="-342900" algn="just">
              <a:buAutoNum type="arabicPeriod"/>
            </a:pPr>
            <a:endParaRPr lang="es-MX" dirty="0"/>
          </a:p>
          <a:p>
            <a:pPr marL="342900" indent="-342900" algn="just">
              <a:buAutoNum type="arabicPeriod"/>
            </a:pPr>
            <a:r>
              <a:rPr lang="es-MX" dirty="0"/>
              <a:t>Fecha de inicio y fecha de termino(entre fecha de inicio y termino mínimo deben de a ver transcurrido 3 meses).</a:t>
            </a:r>
          </a:p>
          <a:p>
            <a:pPr marL="342900" indent="-342900" algn="just">
              <a:buAutoNum type="arabicPeriod"/>
            </a:pPr>
            <a:endParaRPr lang="es-MX" dirty="0"/>
          </a:p>
          <a:p>
            <a:pPr marL="342900" indent="-342900" algn="just">
              <a:buAutoNum type="arabicPeriod"/>
            </a:pPr>
            <a:r>
              <a:rPr lang="es-MX" dirty="0"/>
              <a:t>Número de horas, mínimo 250 horas.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102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-99392"/>
            <a:ext cx="856895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b="1" dirty="0"/>
          </a:p>
          <a:p>
            <a:pPr algn="ctr"/>
            <a:r>
              <a:rPr lang="es-MX" sz="2800" dirty="0"/>
              <a:t>EL REPORTE DE LA PRÁCTICA PROFESIONAL, DEBERA CONTENER</a:t>
            </a:r>
            <a:r>
              <a:rPr lang="es-MX" sz="2000" dirty="0"/>
              <a:t>: </a:t>
            </a:r>
          </a:p>
          <a:p>
            <a:pPr algn="ctr"/>
            <a:endParaRPr lang="es-MX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/>
              <a:t>Hoja de presentación.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/>
              <a:t> Introducción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/>
              <a:t>Descripción general de la práctica profesional.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/>
              <a:t>Conclusión.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/>
              <a:t>Hoja  de firmas (original y copia) que incluya: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Nombre, firma del encargado del practicante por parte de la empresa  o dependencia.</a:t>
            </a:r>
          </a:p>
          <a:p>
            <a:pPr marL="457200" indent="-457200">
              <a:buAutoNum type="arabicPeriod" startAt="2"/>
            </a:pPr>
            <a:r>
              <a:rPr lang="es-MX" sz="2000" dirty="0"/>
              <a:t>Nombre y firma del prestador </a:t>
            </a:r>
          </a:p>
          <a:p>
            <a:pPr marL="457200" indent="-457200">
              <a:buAutoNum type="arabicPeriod" startAt="2"/>
            </a:pPr>
            <a:r>
              <a:rPr lang="es-MX" sz="2000" dirty="0"/>
              <a:t>Nombre y firma del docente – tutor de la práctica profesional. </a:t>
            </a:r>
          </a:p>
          <a:p>
            <a:endParaRPr lang="es-MX" sz="2000" dirty="0"/>
          </a:p>
          <a:p>
            <a:r>
              <a:rPr lang="es-MX" sz="2000" dirty="0">
                <a:solidFill>
                  <a:srgbClr val="C00000"/>
                </a:solidFill>
              </a:rPr>
              <a:t>NOTA :</a:t>
            </a:r>
          </a:p>
          <a:p>
            <a:r>
              <a:rPr lang="es-MX" sz="2000" dirty="0">
                <a:solidFill>
                  <a:srgbClr val="C00000"/>
                </a:solidFill>
              </a:rPr>
              <a:t>No hay restricciones sobre la cantidad de cuartillas que debe contener </a:t>
            </a:r>
          </a:p>
          <a:p>
            <a:r>
              <a:rPr lang="es-MX" sz="2000" dirty="0">
                <a:solidFill>
                  <a:srgbClr val="C00000"/>
                </a:solidFill>
              </a:rPr>
              <a:t>el reporte.</a:t>
            </a:r>
          </a:p>
          <a:p>
            <a:r>
              <a:rPr lang="es-MX" sz="2000" dirty="0">
                <a:solidFill>
                  <a:srgbClr val="C00000"/>
                </a:solidFill>
              </a:rPr>
              <a:t>Si el estudiante hace la práctica fuera de la BUAP, la hoja de firmas deberá llevar sello de empresa o dependencia. </a:t>
            </a:r>
          </a:p>
        </p:txBody>
      </p:sp>
    </p:spTree>
    <p:extLst>
      <p:ext uri="{BB962C8B-B14F-4D97-AF65-F5344CB8AC3E}">
        <p14:creationId xmlns:p14="http://schemas.microsoft.com/office/powerpoint/2010/main" val="2813800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60707FE-D7FC-4533-BCD6-5D6F86D6B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33" t="9763" r="28948" b="3996"/>
          <a:stretch/>
        </p:blipFill>
        <p:spPr>
          <a:xfrm>
            <a:off x="2123728" y="260648"/>
            <a:ext cx="504463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1D8B9A4-A37D-4626-AE0F-BB83BE00AC20}"/>
              </a:ext>
            </a:extLst>
          </p:cNvPr>
          <p:cNvSpPr txBox="1"/>
          <p:nvPr/>
        </p:nvSpPr>
        <p:spPr>
          <a:xfrm>
            <a:off x="611560" y="980728"/>
            <a:ext cx="76683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dirty="0"/>
          </a:p>
          <a:p>
            <a:endParaRPr lang="es-MX" sz="2800" dirty="0"/>
          </a:p>
          <a:p>
            <a:pPr algn="ctr"/>
            <a:r>
              <a:rPr lang="es-MX" sz="2800" dirty="0"/>
              <a:t>Facebook: Prácticas Profesionales FCC</a:t>
            </a:r>
          </a:p>
          <a:p>
            <a:endParaRPr lang="es-MX" sz="2800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7418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404664"/>
            <a:ext cx="7772400" cy="568863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es-MX" sz="6600" dirty="0"/>
          </a:p>
          <a:p>
            <a:pPr marL="68580" indent="0" algn="ctr">
              <a:buNone/>
            </a:pPr>
            <a:r>
              <a:rPr lang="es-MX" sz="6600" dirty="0"/>
              <a:t>Dudas ????</a:t>
            </a:r>
          </a:p>
        </p:txBody>
      </p:sp>
    </p:spTree>
    <p:extLst>
      <p:ext uri="{BB962C8B-B14F-4D97-AF65-F5344CB8AC3E}">
        <p14:creationId xmlns:p14="http://schemas.microsoft.com/office/powerpoint/2010/main" val="421409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B13D725-FD52-429B-8489-22EDDD7D2B77}"/>
              </a:ext>
            </a:extLst>
          </p:cNvPr>
          <p:cNvSpPr txBox="1"/>
          <p:nvPr/>
        </p:nvSpPr>
        <p:spPr>
          <a:xfrm>
            <a:off x="2591780" y="2492896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7913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268760"/>
            <a:ext cx="7990656" cy="4065241"/>
          </a:xfrm>
        </p:spPr>
        <p:txBody>
          <a:bodyPr/>
          <a:lstStyle/>
          <a:p>
            <a:r>
              <a:rPr lang="es-MX" sz="2800" dirty="0"/>
              <a:t>CUANDO PUEDES HACER LA PRÁCTICA PROFESIONAL.</a:t>
            </a:r>
          </a:p>
          <a:p>
            <a:endParaRPr lang="es-MX" sz="2800" dirty="0"/>
          </a:p>
          <a:p>
            <a:pPr marL="68580" indent="0">
              <a:buNone/>
            </a:pPr>
            <a:r>
              <a:rPr lang="es-MX" sz="2800" dirty="0"/>
              <a:t>Debes de haber aprobado o aprobar en el período anterior al que inicias la práctica profesional, la materia de Servicio Social.</a:t>
            </a:r>
          </a:p>
        </p:txBody>
      </p:sp>
    </p:spTree>
    <p:extLst>
      <p:ext uri="{BB962C8B-B14F-4D97-AF65-F5344CB8AC3E}">
        <p14:creationId xmlns:p14="http://schemas.microsoft.com/office/powerpoint/2010/main" val="303640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741368"/>
          </a:xfrm>
        </p:spPr>
        <p:txBody>
          <a:bodyPr>
            <a:normAutofit fontScale="25000" lnSpcReduction="20000"/>
          </a:bodyPr>
          <a:lstStyle/>
          <a:p>
            <a:pPr marL="68580" indent="0" algn="ctr">
              <a:buNone/>
            </a:pPr>
            <a:endParaRPr lang="es-MX" dirty="0"/>
          </a:p>
          <a:p>
            <a:pPr marL="68580" indent="0" algn="ctr">
              <a:buNone/>
            </a:pPr>
            <a:r>
              <a:rPr lang="es-MX" sz="8600" b="1" dirty="0"/>
              <a:t>PROCEDIMIENTO</a:t>
            </a:r>
          </a:p>
          <a:p>
            <a:pPr marL="68580" indent="0" algn="ctr">
              <a:buNone/>
            </a:pPr>
            <a:endParaRPr lang="es-MX" sz="2800" b="1" dirty="0"/>
          </a:p>
          <a:p>
            <a:pPr marL="68580" indent="0" algn="ctr">
              <a:buNone/>
            </a:pPr>
            <a:endParaRPr lang="es-MX" sz="2800" b="1" dirty="0"/>
          </a:p>
          <a:p>
            <a:pPr marL="68580" indent="0" algn="ctr">
              <a:buNone/>
            </a:pPr>
            <a:endParaRPr lang="es-MX" sz="2800" b="1" dirty="0"/>
          </a:p>
          <a:p>
            <a:r>
              <a:rPr lang="es-MX" sz="7000" dirty="0"/>
              <a:t> ACUDIR A LA JUNTA DE INDUCCION ( 11 de Febrero)</a:t>
            </a:r>
          </a:p>
          <a:p>
            <a:endParaRPr lang="es-MX" sz="7000" dirty="0"/>
          </a:p>
          <a:p>
            <a:r>
              <a:rPr lang="es-MX" sz="7000" dirty="0"/>
              <a:t> CONSULTAR PROGRAMAS DE TU PERFIL (Todo Febrero, Marzo y hasta el 23 de Abril)</a:t>
            </a:r>
          </a:p>
          <a:p>
            <a:endParaRPr lang="es-MX" sz="7000" dirty="0"/>
          </a:p>
          <a:p>
            <a:r>
              <a:rPr lang="es-MX" sz="7000" dirty="0"/>
              <a:t> ENTREVISTAS EN LAS EMPRESAS (Todo Febrero, Marzo y hasta el 23 de Abril)</a:t>
            </a:r>
          </a:p>
          <a:p>
            <a:pPr marL="68580" indent="0">
              <a:buNone/>
            </a:pPr>
            <a:endParaRPr lang="es-MX" sz="7000" dirty="0"/>
          </a:p>
          <a:p>
            <a:r>
              <a:rPr lang="es-MX" sz="7000" dirty="0"/>
              <a:t> CARTAS DE PRESENTACION(Todo Febrero, Marzo y hasta el 15 de Abril)</a:t>
            </a:r>
          </a:p>
          <a:p>
            <a:endParaRPr lang="es-MX" sz="7200" dirty="0"/>
          </a:p>
          <a:p>
            <a:r>
              <a:rPr lang="es-MX" sz="7200" dirty="0"/>
              <a:t>OBTENER CARTA DE ACEPTACIÓN</a:t>
            </a:r>
          </a:p>
          <a:p>
            <a:pPr marL="68580" indent="0">
              <a:buNone/>
            </a:pPr>
            <a:endParaRPr lang="es-MX" sz="7200" dirty="0"/>
          </a:p>
          <a:p>
            <a:r>
              <a:rPr lang="es-MX" sz="7200" dirty="0"/>
              <a:t> INSCRIPCIÓN (Del 02 de marzo al 23 de abril)</a:t>
            </a:r>
          </a:p>
          <a:p>
            <a:endParaRPr lang="es-MX" sz="7000" dirty="0"/>
          </a:p>
          <a:p>
            <a:pPr marL="68580" indent="0">
              <a:buNone/>
            </a:pPr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55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48680"/>
            <a:ext cx="8208912" cy="5904656"/>
          </a:xfrm>
        </p:spPr>
        <p:txBody>
          <a:bodyPr/>
          <a:lstStyle/>
          <a:p>
            <a:pPr marL="68580" indent="0" algn="ctr">
              <a:buNone/>
            </a:pPr>
            <a:r>
              <a:rPr lang="es-MX" sz="3600" dirty="0"/>
              <a:t>PROGRAMAS</a:t>
            </a:r>
          </a:p>
          <a:p>
            <a:r>
              <a:rPr lang="es-MX" sz="2800" dirty="0">
                <a:hlinkClick r:id="rId2"/>
              </a:rPr>
              <a:t>http://www.serviciosocial.buap.mx</a:t>
            </a:r>
            <a:endParaRPr lang="es-MX" sz="2800" dirty="0"/>
          </a:p>
          <a:p>
            <a:endParaRPr lang="es-MX" sz="2800" dirty="0"/>
          </a:p>
          <a:p>
            <a:endParaRPr lang="es-MX" sz="2800" dirty="0"/>
          </a:p>
          <a:p>
            <a:endParaRPr lang="es-MX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C37138-EBFC-4ABF-93CF-B36D98E2E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138" b="6601"/>
          <a:stretch/>
        </p:blipFill>
        <p:spPr>
          <a:xfrm>
            <a:off x="809836" y="1772816"/>
            <a:ext cx="7668344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466D59-0680-432D-99AB-A7684AA56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563" b="3800"/>
          <a:stretch/>
        </p:blipFill>
        <p:spPr>
          <a:xfrm>
            <a:off x="179512" y="404664"/>
            <a:ext cx="864063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5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E983229-3E76-4E99-A11F-FBBCFB16C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6" b="3800"/>
          <a:stretch/>
        </p:blipFill>
        <p:spPr>
          <a:xfrm>
            <a:off x="-18744" y="116632"/>
            <a:ext cx="90364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1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129179-6A0C-4E95-864F-34D64E4AE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313" b="12201"/>
          <a:stretch/>
        </p:blipFill>
        <p:spPr>
          <a:xfrm>
            <a:off x="0" y="116632"/>
            <a:ext cx="8839725" cy="6264696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2AABEE6-8533-4F06-843F-177164DAEAB3}"/>
              </a:ext>
            </a:extLst>
          </p:cNvPr>
          <p:cNvSpPr/>
          <p:nvPr/>
        </p:nvSpPr>
        <p:spPr>
          <a:xfrm>
            <a:off x="1115616" y="4581128"/>
            <a:ext cx="1224136" cy="216024"/>
          </a:xfrm>
          <a:prstGeom prst="rightArrow">
            <a:avLst/>
          </a:prstGeom>
          <a:solidFill>
            <a:srgbClr val="0066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5FAA5304-AEC9-44AC-A113-017309F5BFA3}"/>
              </a:ext>
            </a:extLst>
          </p:cNvPr>
          <p:cNvSpPr/>
          <p:nvPr/>
        </p:nvSpPr>
        <p:spPr>
          <a:xfrm>
            <a:off x="1115616" y="5733256"/>
            <a:ext cx="1224136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90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964"/>
            <a:ext cx="7772400" cy="6120680"/>
          </a:xfrm>
        </p:spPr>
        <p:txBody>
          <a:bodyPr/>
          <a:lstStyle/>
          <a:p>
            <a:pPr marL="68580" indent="0" algn="ctr">
              <a:buNone/>
            </a:pPr>
            <a:r>
              <a:rPr lang="es-MX" sz="2800" b="1" dirty="0"/>
              <a:t>CARTA DE PRESENTACION</a:t>
            </a:r>
          </a:p>
          <a:p>
            <a:pPr marL="68580" indent="0" algn="ctr">
              <a:buNone/>
            </a:pPr>
            <a:r>
              <a:rPr lang="es-MX" sz="2800" b="1" dirty="0"/>
              <a:t>REQUISITOS PARA SOLICITARLA</a:t>
            </a:r>
          </a:p>
          <a:p>
            <a:pPr marL="68580" indent="0" algn="ctr">
              <a:buNone/>
            </a:pPr>
            <a:endParaRPr lang="es-MX" sz="2800" b="1" dirty="0"/>
          </a:p>
          <a:p>
            <a:r>
              <a:rPr lang="es-MX" sz="2400" dirty="0"/>
              <a:t> Nombre y Cargo de la persona a la que va dirigida.</a:t>
            </a:r>
          </a:p>
          <a:p>
            <a:r>
              <a:rPr lang="es-MX" sz="2400" dirty="0"/>
              <a:t> Dependencia</a:t>
            </a:r>
          </a:p>
          <a:p>
            <a:r>
              <a:rPr lang="es-MX" sz="2400" dirty="0"/>
              <a:t> Nombre del estudiante</a:t>
            </a:r>
          </a:p>
          <a:p>
            <a:r>
              <a:rPr lang="es-MX" sz="2400" dirty="0"/>
              <a:t> Matricula</a:t>
            </a:r>
          </a:p>
          <a:p>
            <a:r>
              <a:rPr lang="es-MX" sz="2400" dirty="0"/>
              <a:t> Carrera</a:t>
            </a:r>
          </a:p>
          <a:p>
            <a:r>
              <a:rPr lang="es-MX" sz="2400" dirty="0"/>
              <a:t> Nombre del Programa  </a:t>
            </a:r>
          </a:p>
          <a:p>
            <a:r>
              <a:rPr lang="es-MX" sz="2400" dirty="0"/>
              <a:t> Folio del Programa</a:t>
            </a:r>
          </a:p>
          <a:p>
            <a:r>
              <a:rPr lang="es-MX" sz="2400" dirty="0"/>
              <a:t> Número de Seguro Facultativo</a:t>
            </a:r>
          </a:p>
          <a:p>
            <a:r>
              <a:rPr lang="es-MX" sz="2400" dirty="0"/>
              <a:t> Promedio del alumno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46034944"/>
      </p:ext>
    </p:extLst>
  </p:cSld>
  <p:clrMapOvr>
    <a:masterClrMapping/>
  </p:clrMapOvr>
</p:sld>
</file>

<file path=ppt/theme/theme1.xml><?xml version="1.0" encoding="utf-8"?>
<a:theme xmlns:a="http://schemas.openxmlformats.org/drawingml/2006/main" name="pop urbano">
  <a:themeElements>
    <a:clrScheme name="pop urbano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pop urbano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p urban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863</TotalTime>
  <Words>977</Words>
  <Application>Microsoft Office PowerPoint</Application>
  <PresentationFormat>Presentación en pantalla (4:3)</PresentationFormat>
  <Paragraphs>198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Calibri</vt:lpstr>
      <vt:lpstr>Gill Sans MT</vt:lpstr>
      <vt:lpstr>Wingdings</vt:lpstr>
      <vt:lpstr>Wingdings 3</vt:lpstr>
      <vt:lpstr>pop urbano</vt:lpstr>
      <vt:lpstr>PRÁCTICA Profesional fcc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Docentes probables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Profesional fcc</dc:title>
  <dc:creator>Zamora_Lima</dc:creator>
  <cp:lastModifiedBy>Carlos Zamora Lima</cp:lastModifiedBy>
  <cp:revision>58</cp:revision>
  <dcterms:created xsi:type="dcterms:W3CDTF">2013-09-30T17:25:07Z</dcterms:created>
  <dcterms:modified xsi:type="dcterms:W3CDTF">2020-02-11T03:45:59Z</dcterms:modified>
</cp:coreProperties>
</file>